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79" r:id="rId11"/>
    <p:sldId id="263" r:id="rId12"/>
    <p:sldId id="264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1" autoAdjust="0"/>
    <p:restoredTop sz="94660"/>
  </p:normalViewPr>
  <p:slideViewPr>
    <p:cSldViewPr snapToGrid="0">
      <p:cViewPr varScale="1">
        <p:scale>
          <a:sx n="98" d="100"/>
          <a:sy n="98" d="100"/>
        </p:scale>
        <p:origin x="-864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AD6-E944-4452-9B20-10A3EB067895}" type="datetimeFigureOut">
              <a:rPr lang="en-US" smtClean="0"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F65A-F0CD-4468-BB62-16CFC34C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6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AD6-E944-4452-9B20-10A3EB067895}" type="datetimeFigureOut">
              <a:rPr lang="en-US" smtClean="0"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F65A-F0CD-4468-BB62-16CFC34C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3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AD6-E944-4452-9B20-10A3EB067895}" type="datetimeFigureOut">
              <a:rPr lang="en-US" smtClean="0"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F65A-F0CD-4468-BB62-16CFC34C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3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AD6-E944-4452-9B20-10A3EB067895}" type="datetimeFigureOut">
              <a:rPr lang="en-US" smtClean="0"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F65A-F0CD-4468-BB62-16CFC34C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5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AD6-E944-4452-9B20-10A3EB067895}" type="datetimeFigureOut">
              <a:rPr lang="en-US" smtClean="0"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F65A-F0CD-4468-BB62-16CFC34C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2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AD6-E944-4452-9B20-10A3EB067895}" type="datetimeFigureOut">
              <a:rPr lang="en-US" smtClean="0"/>
              <a:t>8/13/17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F65A-F0CD-4468-BB62-16CFC34C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2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AD6-E944-4452-9B20-10A3EB067895}" type="datetimeFigureOut">
              <a:rPr lang="en-US" smtClean="0"/>
              <a:t>8/13/17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F65A-F0CD-4468-BB62-16CFC34C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3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AD6-E944-4452-9B20-10A3EB067895}" type="datetimeFigureOut">
              <a:rPr lang="en-US" smtClean="0"/>
              <a:t>8/13/17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F65A-F0CD-4468-BB62-16CFC34C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07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AD6-E944-4452-9B20-10A3EB067895}" type="datetimeFigureOut">
              <a:rPr lang="en-US" smtClean="0"/>
              <a:t>8/13/17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F65A-F0CD-4468-BB62-16CFC34C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AD6-E944-4452-9B20-10A3EB067895}" type="datetimeFigureOut">
              <a:rPr lang="en-US" smtClean="0"/>
              <a:t>8/13/17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F65A-F0CD-4468-BB62-16CFC34C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80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AD6-E944-4452-9B20-10A3EB067895}" type="datetimeFigureOut">
              <a:rPr lang="en-US" smtClean="0"/>
              <a:t>8/13/17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F65A-F0CD-4468-BB62-16CFC34C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91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F5AD6-E944-4452-9B20-10A3EB067895}" type="datetimeFigureOut">
              <a:rPr lang="en-US" smtClean="0"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1F65A-F0CD-4468-BB62-16CFC34C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8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76" y="508480"/>
            <a:ext cx="9001588" cy="5999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1106" y="139148"/>
            <a:ext cx="223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DRIFT CORRECTION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8026" y="5317435"/>
            <a:ext cx="367748" cy="6261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490870" y="5317435"/>
            <a:ext cx="2097157" cy="313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397" y="4707187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tracks </a:t>
            </a:r>
          </a:p>
          <a:p>
            <a:r>
              <a:rPr lang="en-US" dirty="0"/>
              <a:t>encompassing whole movie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338470" y="2731569"/>
            <a:ext cx="2918794" cy="2369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762" y="2639507"/>
            <a:ext cx="153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spots</a:t>
            </a:r>
          </a:p>
          <a:p>
            <a:r>
              <a:rPr lang="en-US" dirty="0"/>
              <a:t>work on ROI, not full movie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244022" y="1762475"/>
            <a:ext cx="694926" cy="426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879" y="1421001"/>
            <a:ext cx="1530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Delete spots when done</a:t>
            </a:r>
          </a:p>
        </p:txBody>
      </p:sp>
    </p:spTree>
    <p:extLst>
      <p:ext uri="{BB962C8B-B14F-4D97-AF65-F5344CB8AC3E}">
        <p14:creationId xmlns:p14="http://schemas.microsoft.com/office/powerpoint/2010/main" val="1120158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993" y="790777"/>
            <a:ext cx="9122007" cy="6067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5062" y="149087"/>
            <a:ext cx="2657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3d. SURFACE REFINEMENT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13010"/>
            <a:ext cx="306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Problem: Surface gets more stuff than the cell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083831"/>
            <a:ext cx="306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Solution:  trim Surface one by one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773019" y="2576556"/>
            <a:ext cx="894520" cy="14483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773017" y="2574236"/>
            <a:ext cx="5377070" cy="11529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414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609" y="919134"/>
            <a:ext cx="8929023" cy="5938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2609" y="149087"/>
            <a:ext cx="582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3d. DELETE BACKGROUND OBJECTS THROUGH TRACKING (II)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225" y="1059549"/>
            <a:ext cx="306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how saved tracks look like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884583" y="1500809"/>
            <a:ext cx="2683564" cy="11871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9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4070" y="159026"/>
            <a:ext cx="588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3d. DELETE BACKGROUND OBJECTS THROUGH TRACKING (III)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556" y="1059549"/>
            <a:ext cx="306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Merge good tracks into ONE Surface collection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070" y="1705880"/>
            <a:ext cx="9051235" cy="509132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435088" y="1470991"/>
            <a:ext cx="3438939" cy="14124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435088" y="1470991"/>
            <a:ext cx="2646382" cy="3757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3224" y="2232101"/>
            <a:ext cx="306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(Just make sure not to merge</a:t>
            </a:r>
          </a:p>
          <a:p>
            <a:r>
              <a:rPr lang="en-US" dirty="0"/>
              <a:t>Back to “original”)</a:t>
            </a:r>
          </a:p>
        </p:txBody>
      </p:sp>
    </p:spTree>
    <p:extLst>
      <p:ext uri="{BB962C8B-B14F-4D97-AF65-F5344CB8AC3E}">
        <p14:creationId xmlns:p14="http://schemas.microsoft.com/office/powerpoint/2010/main" val="904651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384" y="1526278"/>
            <a:ext cx="9478616" cy="53317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4070" y="159026"/>
            <a:ext cx="588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3d. DELETE BACKGROUND OBJECTS THROUGH TRACKING (IV)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226" y="1059549"/>
            <a:ext cx="2620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new channel, based on green, using the surfaces selected through tracking to delete green fluorescence outside of them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403306" y="2468911"/>
            <a:ext cx="3566259" cy="4832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1480931" y="2482814"/>
            <a:ext cx="3677478" cy="936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480931" y="2445577"/>
            <a:ext cx="2246243" cy="1520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480931" y="2482814"/>
            <a:ext cx="1997765" cy="27153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56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2366" y="188843"/>
            <a:ext cx="480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SEPARATE RED NUCLEI FROM RED CD11c CELLS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506" y="1515098"/>
            <a:ext cx="9498493" cy="5342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47" y="539668"/>
            <a:ext cx="4041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Mask red channel:</a:t>
            </a:r>
          </a:p>
          <a:p>
            <a:r>
              <a:rPr lang="en-US" dirty="0"/>
              <a:t>NUCLEI is red signal WITHIN green mask</a:t>
            </a:r>
          </a:p>
          <a:p>
            <a:r>
              <a:rPr lang="en-US" dirty="0"/>
              <a:t>CD11C is red signal OUTSIDE green mask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580322" y="1462998"/>
            <a:ext cx="3240157" cy="18064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580322" y="1515098"/>
            <a:ext cx="1918252" cy="2470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580322" y="1515098"/>
            <a:ext cx="1620079" cy="3691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444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1409" y="178904"/>
            <a:ext cx="155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END RESULT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82" y="657493"/>
            <a:ext cx="8921197" cy="5933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787" y="460368"/>
            <a:ext cx="1828213" cy="632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64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5557" y="185531"/>
            <a:ext cx="6470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CREATE SURFACE OF CD11C CELLS (Baseline subtraction cleanup)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65" y="675860"/>
            <a:ext cx="10472162" cy="58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05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7505" y="235226"/>
            <a:ext cx="578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CREATE SURFACE OF CD11C CELLS (Median filter cleanup)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91" y="871537"/>
            <a:ext cx="10306878" cy="579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98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49896" y="225287"/>
            <a:ext cx="357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CREATE SURFACE OF CD11C CELLS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092" y="594619"/>
            <a:ext cx="8980970" cy="59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8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7870" y="175591"/>
            <a:ext cx="618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CALCULATE DISTANCE TRANSFORMATION FROM CD11C CELLS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909000"/>
            <a:ext cx="8933759" cy="5942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47" y="714276"/>
            <a:ext cx="3127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CD11c surfaces,</a:t>
            </a:r>
          </a:p>
          <a:p>
            <a:r>
              <a:rPr lang="en-US" dirty="0"/>
              <a:t>Call Distance Transformation</a:t>
            </a:r>
          </a:p>
          <a:p>
            <a:r>
              <a:rPr lang="en-US" dirty="0"/>
              <a:t>“outside surfaces”</a:t>
            </a:r>
          </a:p>
          <a:p>
            <a:r>
              <a:rPr lang="en-US" dirty="0"/>
              <a:t>(takes time)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480932" y="1719881"/>
            <a:ext cx="2206485" cy="10304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1480932" y="1750979"/>
            <a:ext cx="2206485" cy="2334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480932" y="1719881"/>
            <a:ext cx="3140764" cy="20172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680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3784" y="139148"/>
            <a:ext cx="3342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X Y Z T ADJUSTMENT  (CTRL + 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3" y="508480"/>
            <a:ext cx="11012556" cy="619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17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0426" y="135834"/>
            <a:ext cx="642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DISTANCE TRANSFORMATION FROM CD11C CELLS – END RESULT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844" y="1411354"/>
            <a:ext cx="6246330" cy="4154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938" y="1411353"/>
            <a:ext cx="6246330" cy="4154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123" y="5754756"/>
            <a:ext cx="730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exclusion of CD11c cells from Distance Transformation Channel (Yellow)</a:t>
            </a:r>
          </a:p>
        </p:txBody>
      </p:sp>
    </p:spTree>
    <p:extLst>
      <p:ext uri="{BB962C8B-B14F-4D97-AF65-F5344CB8AC3E}">
        <p14:creationId xmlns:p14="http://schemas.microsoft.com/office/powerpoint/2010/main" val="614572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1765" y="135833"/>
            <a:ext cx="715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 QUANTIFICATION OF NFAT ACTIVATION BY “CENTRAL ACCUMULATION”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74" y="654327"/>
            <a:ext cx="10230678" cy="57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56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365" y="123133"/>
            <a:ext cx="665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7a. CENTRAL </a:t>
            </a:r>
            <a:r>
              <a:rPr lang="en-US" dirty="0"/>
              <a:t>ACCUMULATION</a:t>
            </a:r>
            <a:r>
              <a:rPr lang="en-US" dirty="0" smtClean="0"/>
              <a:t>” ALGORITHM GLITCHES AND PATCHES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388" y="1151572"/>
            <a:ext cx="116383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Algorithm does not like LABELS;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Algorithm does not tolerate deleting surfaces AFTER calculation of central accumulation;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Algorithm does not like Surface splitting, and even more surface MERGING.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dirty="0" smtClean="0"/>
              <a:t>If any of these instances occur, </a:t>
            </a:r>
            <a:r>
              <a:rPr lang="en-US" dirty="0" err="1" smtClean="0"/>
              <a:t>Imaris</a:t>
            </a:r>
            <a:r>
              <a:rPr lang="en-US" dirty="0" smtClean="0"/>
              <a:t> won’t match surfaces and spots while calculating Central accumulation (QC will fail).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1557" y="3615271"/>
            <a:ext cx="3428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PATCH GOOD FOR ALL PROBLEMS</a:t>
            </a:r>
            <a:r>
              <a:rPr lang="en-US" dirty="0" smtClean="0"/>
              <a:t>:</a:t>
            </a:r>
          </a:p>
          <a:p>
            <a:pPr algn="ctr"/>
            <a:endParaRPr lang="en-US" dirty="0"/>
          </a:p>
          <a:p>
            <a:pPr algn="ctr"/>
            <a:r>
              <a:rPr lang="en-US" u="sng" dirty="0"/>
              <a:t>RESTART IMARIS </a:t>
            </a:r>
          </a:p>
        </p:txBody>
      </p:sp>
    </p:spTree>
    <p:extLst>
      <p:ext uri="{BB962C8B-B14F-4D97-AF65-F5344CB8AC3E}">
        <p14:creationId xmlns:p14="http://schemas.microsoft.com/office/powerpoint/2010/main" val="2410856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0235" y="129208"/>
            <a:ext cx="471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REMOVE BACKGROUND FROM GREEN SIGNAL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2417" y="977347"/>
            <a:ext cx="106250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dirty="0"/>
              <a:t>Get rid of </a:t>
            </a:r>
            <a:r>
              <a:rPr lang="en-US" dirty="0" err="1"/>
              <a:t>bleedthrough</a:t>
            </a:r>
            <a:r>
              <a:rPr lang="en-US" dirty="0"/>
              <a:t> from blue (necessary if Simultaneous Acquisition of blue and green was performed)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r>
              <a:rPr lang="en-US" dirty="0"/>
              <a:t>Perform Baseline Subtraction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r>
              <a:rPr lang="en-US" dirty="0"/>
              <a:t>Perform Background subtraction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r>
              <a:rPr lang="en-US" dirty="0"/>
              <a:t>Remove </a:t>
            </a:r>
            <a:r>
              <a:rPr lang="en-US" dirty="0" err="1"/>
              <a:t>bleedthrough</a:t>
            </a:r>
            <a:r>
              <a:rPr lang="en-US" dirty="0"/>
              <a:t> through tracking</a:t>
            </a:r>
          </a:p>
          <a:p>
            <a:pPr marL="342900" indent="-342900">
              <a:buAutoNum type="alphaL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9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0235" y="129208"/>
            <a:ext cx="412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3a. REMOVE BLEEDTRHOUGH FROM BLUE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026" y="843997"/>
            <a:ext cx="10243930" cy="576221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1371600" y="2027583"/>
            <a:ext cx="1123939" cy="399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80" y="1658718"/>
            <a:ext cx="1702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Delete Surfaces when done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66122" y="498540"/>
            <a:ext cx="2912165" cy="14833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9779" y="129675"/>
            <a:ext cx="3238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surfaces on blue objects (often, tumor nuclei)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232452" y="2882348"/>
            <a:ext cx="1699592" cy="695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68327" y="2494895"/>
            <a:ext cx="1751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Duplicate green channel,</a:t>
            </a:r>
          </a:p>
          <a:p>
            <a:r>
              <a:rPr lang="en-US" dirty="0"/>
              <a:t>Set fluorescence inside mask to 0</a:t>
            </a:r>
          </a:p>
        </p:txBody>
      </p:sp>
    </p:spTree>
    <p:extLst>
      <p:ext uri="{BB962C8B-B14F-4D97-AF65-F5344CB8AC3E}">
        <p14:creationId xmlns:p14="http://schemas.microsoft.com/office/powerpoint/2010/main" val="113307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70" y="139147"/>
            <a:ext cx="245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3b. SUBTRACT BASELINE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3" y="941110"/>
            <a:ext cx="10306880" cy="579762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156791" y="636104"/>
            <a:ext cx="1441174" cy="5963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3965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</a:t>
            </a:r>
          </a:p>
          <a:p>
            <a:r>
              <a:rPr lang="en-US" dirty="0"/>
              <a:t>Image processing, Thresholding,</a:t>
            </a:r>
          </a:p>
          <a:p>
            <a:r>
              <a:rPr lang="en-US" dirty="0"/>
              <a:t>Baseline subtraction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477619" y="4333462"/>
            <a:ext cx="1106555" cy="417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138" y="3964596"/>
            <a:ext cx="1702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Exclude first peak (usually </a:t>
            </a:r>
            <a:r>
              <a:rPr lang="en-US" dirty="0" err="1"/>
              <a:t>autofluorescent</a:t>
            </a:r>
            <a:r>
              <a:rPr lang="en-US" dirty="0"/>
              <a:t> pixels)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84175" y="4750904"/>
            <a:ext cx="311424" cy="10038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13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340" y="1003852"/>
            <a:ext cx="10213009" cy="5744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4270" y="139147"/>
            <a:ext cx="2890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3c. SUBTRACT BACKGROUND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504661" y="655983"/>
            <a:ext cx="1023730" cy="6361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3965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</a:t>
            </a:r>
          </a:p>
          <a:p>
            <a:r>
              <a:rPr lang="en-US" dirty="0"/>
              <a:t>Image processing, Thresholding,</a:t>
            </a:r>
          </a:p>
          <a:p>
            <a:r>
              <a:rPr lang="en-US" dirty="0"/>
              <a:t>Background subtraction</a:t>
            </a:r>
          </a:p>
        </p:txBody>
      </p:sp>
    </p:spTree>
    <p:extLst>
      <p:ext uri="{BB962C8B-B14F-4D97-AF65-F5344CB8AC3E}">
        <p14:creationId xmlns:p14="http://schemas.microsoft.com/office/powerpoint/2010/main" val="52129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2609" y="149087"/>
            <a:ext cx="5771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3d. DELETE BACKGROUND OBJECTS THROUGH TRACKING (I)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50" y="665693"/>
            <a:ext cx="9130748" cy="607303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802835" y="3120887"/>
            <a:ext cx="2405268" cy="581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69574" y="2722601"/>
            <a:ext cx="3332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track you are happy with</a:t>
            </a:r>
          </a:p>
          <a:p>
            <a:r>
              <a:rPr lang="en-US" dirty="0"/>
              <a:t>(this may entail manual refinement),</a:t>
            </a:r>
          </a:p>
          <a:p>
            <a:r>
              <a:rPr lang="en-US" dirty="0"/>
              <a:t>and duplicate it to save it</a:t>
            </a:r>
          </a:p>
        </p:txBody>
      </p:sp>
      <p:sp>
        <p:nvSpPr>
          <p:cNvPr id="7" name="Rectangle 6"/>
          <p:cNvSpPr/>
          <p:nvPr/>
        </p:nvSpPr>
        <p:spPr>
          <a:xfrm>
            <a:off x="5208103" y="2698359"/>
            <a:ext cx="546651" cy="13568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872409" y="3109841"/>
            <a:ext cx="819978" cy="14550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8743" y="518419"/>
            <a:ext cx="3069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 through surfaces.</a:t>
            </a:r>
          </a:p>
          <a:p>
            <a:r>
              <a:rPr lang="en-US" dirty="0"/>
              <a:t>Background does not matter,</a:t>
            </a:r>
          </a:p>
          <a:p>
            <a:r>
              <a:rPr lang="en-US" dirty="0"/>
              <a:t>Quality of cell Surfaces and their tracking do.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39158" y="5114714"/>
            <a:ext cx="3069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good tracks are saved, reconstruct Surfaces and tracking to highlight other tracks, and save them</a:t>
            </a:r>
          </a:p>
        </p:txBody>
      </p:sp>
    </p:spTree>
    <p:extLst>
      <p:ext uri="{BB962C8B-B14F-4D97-AF65-F5344CB8AC3E}">
        <p14:creationId xmlns:p14="http://schemas.microsoft.com/office/powerpoint/2010/main" val="3611406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679" y="149088"/>
            <a:ext cx="419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3d. TRACK REFINEMENT (UNIFY SURFACES)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670" y="956842"/>
            <a:ext cx="8872330" cy="5901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743" y="518419"/>
            <a:ext cx="3069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Problem: a cell is represented by two (or more) </a:t>
            </a:r>
            <a:r>
              <a:rPr lang="en-US" dirty="0" err="1"/>
              <a:t>disjunct</a:t>
            </a:r>
            <a:r>
              <a:rPr lang="en-US" dirty="0"/>
              <a:t> surfaces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95158"/>
            <a:ext cx="3069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Solution:  Select both surfaces, go to surface edit menu and select “unify”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384115" y="2286001"/>
            <a:ext cx="2362937" cy="2663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384115" y="2286001"/>
            <a:ext cx="2513820" cy="15643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440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679" y="149088"/>
            <a:ext cx="382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3d. TRACK REFINEMENT (JOIN TRACKS)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612" y="958798"/>
            <a:ext cx="8869388" cy="58992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743" y="518419"/>
            <a:ext cx="306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Problem: a cell track is broken in two (or more) segments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95158"/>
            <a:ext cx="3069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Solution:  Select surfaces at the end and the beginning of two segments, go to track edit menu and select “connect”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773018" y="2576556"/>
            <a:ext cx="1294661" cy="1409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773017" y="2574235"/>
            <a:ext cx="1294662" cy="1202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990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569</Words>
  <Application>Microsoft Macintosh PowerPoint</Application>
  <PresentationFormat>Custom</PresentationFormat>
  <Paragraphs>79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Marangoni, Francesco,M.D.</dc:creator>
  <cp:lastModifiedBy>Francesco Marangoni</cp:lastModifiedBy>
  <cp:revision>31</cp:revision>
  <dcterms:created xsi:type="dcterms:W3CDTF">2017-06-22T15:25:38Z</dcterms:created>
  <dcterms:modified xsi:type="dcterms:W3CDTF">2017-08-14T01:18:49Z</dcterms:modified>
</cp:coreProperties>
</file>